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5" r:id="rId7"/>
    <p:sldId id="262" r:id="rId8"/>
    <p:sldId id="263" r:id="rId9"/>
    <p:sldId id="264" r:id="rId10"/>
    <p:sldId id="258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8" y="-3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08067285-6B6C-4D6A-92FC-4784E3E67463}" type="datetimeFigureOut">
              <a:rPr lang="en-CA" smtClean="0"/>
              <a:pPr/>
              <a:t>12/03/2012</a:t>
            </a:fld>
            <a:endParaRPr lang="en-CA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CA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6338BBC-17C6-47A5-9EC7-52AB37615F2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67285-6B6C-4D6A-92FC-4784E3E67463}" type="datetimeFigureOut">
              <a:rPr lang="en-CA" smtClean="0"/>
              <a:pPr/>
              <a:t>12/03/2012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38BBC-17C6-47A5-9EC7-52AB37615F2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08067285-6B6C-4D6A-92FC-4784E3E67463}" type="datetimeFigureOut">
              <a:rPr lang="en-CA" smtClean="0"/>
              <a:pPr/>
              <a:t>12/03/2012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CA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06338BBC-17C6-47A5-9EC7-52AB37615F2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67285-6B6C-4D6A-92FC-4784E3E67463}" type="datetimeFigureOut">
              <a:rPr lang="en-CA" smtClean="0"/>
              <a:pPr/>
              <a:t>12/03/2012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6338BBC-17C6-47A5-9EC7-52AB37615F20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67285-6B6C-4D6A-92FC-4784E3E67463}" type="datetimeFigureOut">
              <a:rPr lang="en-CA" smtClean="0"/>
              <a:pPr/>
              <a:t>12/03/2012</a:t>
            </a:fld>
            <a:endParaRPr lang="en-CA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06338BBC-17C6-47A5-9EC7-52AB37615F20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08067285-6B6C-4D6A-92FC-4784E3E67463}" type="datetimeFigureOut">
              <a:rPr lang="en-CA" smtClean="0"/>
              <a:pPr/>
              <a:t>12/03/2012</a:t>
            </a:fld>
            <a:endParaRPr lang="en-CA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06338BBC-17C6-47A5-9EC7-52AB37615F20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08067285-6B6C-4D6A-92FC-4784E3E67463}" type="datetimeFigureOut">
              <a:rPr lang="en-CA" smtClean="0"/>
              <a:pPr/>
              <a:t>12/03/2012</a:t>
            </a:fld>
            <a:endParaRPr lang="en-CA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06338BBC-17C6-47A5-9EC7-52AB37615F20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CA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67285-6B6C-4D6A-92FC-4784E3E67463}" type="datetimeFigureOut">
              <a:rPr lang="en-CA" smtClean="0"/>
              <a:pPr/>
              <a:t>12/03/2012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6338BBC-17C6-47A5-9EC7-52AB37615F2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67285-6B6C-4D6A-92FC-4784E3E67463}" type="datetimeFigureOut">
              <a:rPr lang="en-CA" smtClean="0"/>
              <a:pPr/>
              <a:t>12/03/2012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6338BBC-17C6-47A5-9EC7-52AB37615F2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67285-6B6C-4D6A-92FC-4784E3E67463}" type="datetimeFigureOut">
              <a:rPr lang="en-CA" smtClean="0"/>
              <a:pPr/>
              <a:t>12/03/2012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6338BBC-17C6-47A5-9EC7-52AB37615F20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08067285-6B6C-4D6A-92FC-4784E3E67463}" type="datetimeFigureOut">
              <a:rPr lang="en-CA" smtClean="0"/>
              <a:pPr/>
              <a:t>12/03/2012</a:t>
            </a:fld>
            <a:endParaRPr lang="en-CA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06338BBC-17C6-47A5-9EC7-52AB37615F20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08067285-6B6C-4D6A-92FC-4784E3E67463}" type="datetimeFigureOut">
              <a:rPr lang="en-CA" smtClean="0"/>
              <a:pPr/>
              <a:t>12/03/2012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CA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6338BBC-17C6-47A5-9EC7-52AB37615F20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riteexpress.com/persuasive-essay.html" TargetMode="External"/><Relationship Id="rId2" Type="http://schemas.openxmlformats.org/officeDocument/2006/relationships/hyperlink" Target="http://essayinfo.com/essays/persuasive_essay.php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520" y="1268760"/>
            <a:ext cx="8587680" cy="4598640"/>
          </a:xfrm>
        </p:spPr>
        <p:txBody>
          <a:bodyPr>
            <a:noAutofit/>
          </a:bodyPr>
          <a:lstStyle/>
          <a:p>
            <a:r>
              <a:rPr lang="en-CA" sz="6600" dirty="0" smtClean="0"/>
              <a:t>The </a:t>
            </a:r>
            <a:r>
              <a:rPr lang="en-CA" sz="6600" dirty="0" smtClean="0"/>
              <a:t>Argumentative Essay</a:t>
            </a:r>
            <a:endParaRPr lang="en-CA" sz="6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err="1" smtClean="0"/>
              <a:t>Mr.Wilson</a:t>
            </a:r>
            <a:r>
              <a:rPr lang="en-CA" dirty="0" smtClean="0"/>
              <a:t> – LMAC - English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1340768"/>
            <a:ext cx="87129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CA" dirty="0" smtClean="0">
                <a:hlinkClick r:id="rId2"/>
              </a:rPr>
              <a:t>http://essayinfo.com/essays/persuasive_essay.php</a:t>
            </a:r>
            <a:endParaRPr lang="en-CA" dirty="0" smtClean="0"/>
          </a:p>
          <a:p>
            <a:pPr marL="342900" indent="-342900">
              <a:buAutoNum type="arabicPeriod"/>
            </a:pPr>
            <a:r>
              <a:rPr lang="en-CA" dirty="0" smtClean="0">
                <a:hlinkClick r:id="rId3"/>
              </a:rPr>
              <a:t>http://www.writeexpress.com/persuasive-essay.html</a:t>
            </a:r>
            <a:endParaRPr lang="en-CA" dirty="0" smtClean="0"/>
          </a:p>
          <a:p>
            <a:pPr marL="342900" indent="-342900">
              <a:buAutoNum type="arabicPeriod"/>
            </a:pPr>
            <a:r>
              <a:rPr lang="en-CA" dirty="0" smtClean="0"/>
              <a:t> </a:t>
            </a:r>
            <a:endParaRPr lang="en-CA" dirty="0"/>
          </a:p>
        </p:txBody>
      </p:sp>
      <p:sp>
        <p:nvSpPr>
          <p:cNvPr id="5" name="Rectangle 4"/>
          <p:cNvSpPr/>
          <p:nvPr/>
        </p:nvSpPr>
        <p:spPr>
          <a:xfrm>
            <a:off x="3245396" y="260648"/>
            <a:ext cx="244374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Works Cited</a:t>
            </a:r>
            <a:endParaRPr lang="en-US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990600"/>
          </a:xfrm>
        </p:spPr>
        <p:txBody>
          <a:bodyPr>
            <a:normAutofit/>
          </a:bodyPr>
          <a:lstStyle/>
          <a:p>
            <a:pPr algn="ctr"/>
            <a:r>
              <a:rPr lang="en-CA" sz="4000" b="1" dirty="0" smtClean="0"/>
              <a:t>What is a Persuasive/Argument Essay?</a:t>
            </a:r>
            <a:endParaRPr lang="en-CA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177800" indent="-177800">
              <a:buNone/>
            </a:pPr>
            <a:r>
              <a:rPr lang="en-CA" sz="3200" dirty="0" smtClean="0"/>
              <a:t>“Persuasive writing, also known as the argument essay, utilizes logic and reason to show that one idea is more legitimate than another idea. It attempts to persuade a reader to adopt a certain point of view or to take a particular action. The argument must always use sound reasoning and solid evidence by stating facts, giving logical reasons, using examples, and quoting experts.” </a:t>
            </a:r>
          </a:p>
          <a:p>
            <a:pPr>
              <a:buNone/>
            </a:pPr>
            <a:endParaRPr lang="en-CA" dirty="0" smtClean="0"/>
          </a:p>
          <a:p>
            <a:pPr>
              <a:buNone/>
            </a:pP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CA" sz="5400" b="1" dirty="0" smtClean="0"/>
              <a:t>Planning your Essay</a:t>
            </a:r>
            <a:endParaRPr lang="en-CA" sz="5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CA" sz="4400" dirty="0" smtClean="0"/>
              <a:t>1. </a:t>
            </a:r>
            <a:r>
              <a:rPr lang="en-CA" sz="4400" b="1" u="sng" dirty="0" smtClean="0"/>
              <a:t>First</a:t>
            </a:r>
            <a:r>
              <a:rPr lang="en-CA" dirty="0" smtClean="0"/>
              <a:t> – choose a topic you are actually interested in.</a:t>
            </a:r>
          </a:p>
          <a:p>
            <a:pPr>
              <a:buNone/>
            </a:pPr>
            <a:endParaRPr lang="en-CA" sz="4400" b="1" u="sng" dirty="0" smtClean="0"/>
          </a:p>
          <a:p>
            <a:pPr>
              <a:buNone/>
            </a:pPr>
            <a:r>
              <a:rPr lang="en-CA" sz="4400" b="1" u="sng" dirty="0" smtClean="0"/>
              <a:t>Examples</a:t>
            </a:r>
            <a:r>
              <a:rPr lang="en-CA" sz="4400" b="1" u="sng" dirty="0" smtClean="0"/>
              <a:t>?</a:t>
            </a:r>
            <a:endParaRPr lang="en-CA" sz="4400" b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CA" sz="5400" b="1" dirty="0" smtClean="0"/>
              <a:t>Planning your Essay</a:t>
            </a:r>
            <a:endParaRPr lang="en-CA" sz="5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CA" sz="2400" dirty="0" smtClean="0"/>
              <a:t>2. </a:t>
            </a:r>
            <a:r>
              <a:rPr lang="en-CA" sz="3200" b="1" u="sng" dirty="0" smtClean="0"/>
              <a:t>Choose your position:</a:t>
            </a:r>
            <a:endParaRPr lang="en-CA" sz="2400" b="1" u="sng" dirty="0" smtClean="0"/>
          </a:p>
          <a:p>
            <a:pPr marL="900113" indent="0"/>
            <a:r>
              <a:rPr lang="en-CA" sz="2400" dirty="0" smtClean="0"/>
              <a:t>Pick </a:t>
            </a:r>
            <a:r>
              <a:rPr lang="en-CA" sz="2400" dirty="0" smtClean="0"/>
              <a:t>a </a:t>
            </a:r>
            <a:r>
              <a:rPr lang="en-CA" sz="2400" dirty="0" smtClean="0"/>
              <a:t>side (aka YOUR THESIS)</a:t>
            </a:r>
            <a:endParaRPr lang="en-CA" sz="2400" dirty="0" smtClean="0"/>
          </a:p>
          <a:p>
            <a:pPr marL="900113" indent="0"/>
            <a:r>
              <a:rPr lang="en-CA" sz="2400" dirty="0" smtClean="0"/>
              <a:t>Provide a </a:t>
            </a:r>
            <a:r>
              <a:rPr lang="en-CA" sz="2400" dirty="0" smtClean="0"/>
              <a:t>solution (aka YOUR CONCLUSION)</a:t>
            </a:r>
            <a:endParaRPr lang="en-CA" sz="2400" dirty="0" smtClean="0"/>
          </a:p>
          <a:p>
            <a:pPr marL="900113" indent="0"/>
            <a:r>
              <a:rPr lang="en-CA" sz="2400" dirty="0" smtClean="0"/>
              <a:t>Know the </a:t>
            </a:r>
            <a:r>
              <a:rPr lang="en-CA" sz="2400" dirty="0" smtClean="0"/>
              <a:t>PURPOSE </a:t>
            </a:r>
            <a:r>
              <a:rPr lang="en-CA" sz="2400" dirty="0" smtClean="0"/>
              <a:t>of your </a:t>
            </a:r>
            <a:r>
              <a:rPr lang="en-CA" sz="2400" dirty="0" smtClean="0"/>
              <a:t>essay = TO ARGUE</a:t>
            </a:r>
            <a:endParaRPr lang="en-CA" sz="2400" dirty="0" smtClean="0"/>
          </a:p>
          <a:p>
            <a:pPr marL="900113" indent="0">
              <a:buNone/>
            </a:pPr>
            <a:endParaRPr lang="en-CA" sz="2400" dirty="0" smtClean="0"/>
          </a:p>
          <a:p>
            <a:pPr marL="0" indent="0" defTabSz="273050">
              <a:buNone/>
            </a:pPr>
            <a:r>
              <a:rPr lang="en-CA" sz="2400" dirty="0" smtClean="0"/>
              <a:t>3. </a:t>
            </a:r>
            <a:r>
              <a:rPr lang="en-CA" sz="3200" b="1" u="sng" dirty="0" smtClean="0"/>
              <a:t>Know your audience: </a:t>
            </a:r>
            <a:endParaRPr lang="en-CA" sz="2400" b="1" u="sng" dirty="0" smtClean="0"/>
          </a:p>
          <a:p>
            <a:pPr marL="804863" indent="0" defTabSz="273050">
              <a:buNone/>
            </a:pPr>
            <a:r>
              <a:rPr lang="en-CA" sz="2400" dirty="0" smtClean="0"/>
              <a:t>Age</a:t>
            </a:r>
            <a:r>
              <a:rPr lang="en-CA" sz="2400" dirty="0" smtClean="0"/>
              <a:t>? Culture? Pop references? EMOTIONAL RESPONSE?</a:t>
            </a:r>
            <a:endParaRPr lang="en-CA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CA" sz="5400" b="1" dirty="0" smtClean="0"/>
              <a:t>Planning your Essay</a:t>
            </a:r>
            <a:endParaRPr lang="en-CA" sz="5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CA" sz="2400" dirty="0" smtClean="0"/>
              <a:t>4. </a:t>
            </a:r>
            <a:r>
              <a:rPr lang="en-CA" sz="3200" b="1" u="sng" dirty="0" smtClean="0"/>
              <a:t>Research your topic</a:t>
            </a:r>
            <a:r>
              <a:rPr lang="en-CA" sz="4000" b="1" u="sng" dirty="0" smtClean="0"/>
              <a:t>:</a:t>
            </a:r>
            <a:endParaRPr lang="en-CA" sz="2400" b="1" u="sng" dirty="0" smtClean="0"/>
          </a:p>
          <a:p>
            <a:pPr marL="1165225" indent="-265113"/>
            <a:r>
              <a:rPr lang="en-CA" sz="2400" dirty="0" smtClean="0"/>
              <a:t>Must include specific and relevant </a:t>
            </a:r>
            <a:r>
              <a:rPr lang="en-CA" sz="2400" dirty="0" smtClean="0"/>
              <a:t>evidence (I expect at least 5 different sources!)</a:t>
            </a:r>
            <a:endParaRPr lang="en-CA" sz="2400" dirty="0" smtClean="0"/>
          </a:p>
          <a:p>
            <a:pPr marL="1165225" indent="-265113">
              <a:tabLst>
                <a:tab pos="1165225" algn="l"/>
              </a:tabLst>
            </a:pPr>
            <a:r>
              <a:rPr lang="en-CA" sz="2400" dirty="0" smtClean="0"/>
              <a:t>The </a:t>
            </a:r>
            <a:r>
              <a:rPr lang="en-CA" sz="2400" dirty="0" smtClean="0"/>
              <a:t>more you research – the more </a:t>
            </a:r>
            <a:r>
              <a:rPr lang="en-CA" sz="2400" dirty="0" smtClean="0"/>
              <a:t>convincing your argument will be.</a:t>
            </a:r>
            <a:r>
              <a:rPr lang="en-CA" sz="2400" dirty="0" smtClean="0"/>
              <a:t>	</a:t>
            </a:r>
          </a:p>
          <a:p>
            <a:pPr marL="0" indent="0" defTabSz="273050">
              <a:buNone/>
            </a:pPr>
            <a:r>
              <a:rPr lang="en-CA" sz="2400" dirty="0" smtClean="0"/>
              <a:t>5. </a:t>
            </a:r>
            <a:r>
              <a:rPr lang="en-CA" sz="3200" b="1" u="sng" dirty="0" smtClean="0"/>
              <a:t>Structure your Essay</a:t>
            </a:r>
            <a:r>
              <a:rPr lang="en-CA" sz="4000" b="1" u="sng" dirty="0" smtClean="0"/>
              <a:t>: </a:t>
            </a:r>
            <a:endParaRPr lang="en-CA" sz="2400" b="1" u="sng" dirty="0" smtClean="0"/>
          </a:p>
          <a:p>
            <a:pPr marL="1077913" indent="-273050" defTabSz="273050"/>
            <a:r>
              <a:rPr lang="en-CA" sz="2400" dirty="0" smtClean="0"/>
              <a:t>Once you have your evidence, what order will it be presented in</a:t>
            </a:r>
            <a:r>
              <a:rPr lang="en-CA" sz="2400" dirty="0" smtClean="0"/>
              <a:t>? (Body paragraphs)</a:t>
            </a:r>
            <a:endParaRPr lang="en-CA" sz="2400" dirty="0" smtClean="0"/>
          </a:p>
          <a:p>
            <a:pPr marL="1077913" indent="-273050" defTabSz="273050"/>
            <a:r>
              <a:rPr lang="en-CA" sz="2400" dirty="0" smtClean="0"/>
              <a:t>PS: Always </a:t>
            </a:r>
            <a:r>
              <a:rPr lang="en-CA" sz="2400" dirty="0" smtClean="0"/>
              <a:t>keep in mind your purpose, your audience and your </a:t>
            </a:r>
            <a:r>
              <a:rPr lang="en-CA" sz="2400" dirty="0" smtClean="0"/>
              <a:t>TOPIC – don’t lose track</a:t>
            </a:r>
            <a:endParaRPr lang="en-CA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CA" sz="6000" b="1" dirty="0" smtClean="0"/>
              <a:t>Basic Structure</a:t>
            </a:r>
            <a:endParaRPr lang="en-CA" sz="6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23528" y="1600200"/>
            <a:ext cx="8640960" cy="4925144"/>
          </a:xfrm>
        </p:spPr>
        <p:txBody>
          <a:bodyPr>
            <a:normAutofit fontScale="70000" lnSpcReduction="20000"/>
          </a:bodyPr>
          <a:lstStyle/>
          <a:p>
            <a:r>
              <a:rPr lang="en-CA" sz="3800" b="1" i="1" u="sng" dirty="0" smtClean="0"/>
              <a:t>Introduction </a:t>
            </a:r>
            <a:endParaRPr lang="en-CA" sz="3800" b="1" u="sng" dirty="0" smtClean="0"/>
          </a:p>
          <a:p>
            <a:pPr lvl="1"/>
            <a:r>
              <a:rPr lang="en-CA" dirty="0" smtClean="0"/>
              <a:t>Hook </a:t>
            </a:r>
            <a:r>
              <a:rPr lang="en-CA" dirty="0" smtClean="0"/>
              <a:t>your reader's </a:t>
            </a:r>
            <a:r>
              <a:rPr lang="en-CA" dirty="0" smtClean="0"/>
              <a:t>attention</a:t>
            </a:r>
          </a:p>
          <a:p>
            <a:pPr lvl="1"/>
            <a:r>
              <a:rPr lang="en-CA" dirty="0" smtClean="0"/>
              <a:t>Provide general </a:t>
            </a:r>
            <a:r>
              <a:rPr lang="en-CA" dirty="0" smtClean="0"/>
              <a:t>background information on </a:t>
            </a:r>
            <a:r>
              <a:rPr lang="en-CA" dirty="0" smtClean="0"/>
              <a:t>the controversy</a:t>
            </a:r>
            <a:endParaRPr lang="en-CA" dirty="0" smtClean="0"/>
          </a:p>
          <a:p>
            <a:pPr lvl="1"/>
            <a:r>
              <a:rPr lang="en-CA" dirty="0" smtClean="0"/>
              <a:t>End </a:t>
            </a:r>
            <a:r>
              <a:rPr lang="en-CA" dirty="0" smtClean="0"/>
              <a:t>with a clear </a:t>
            </a:r>
            <a:r>
              <a:rPr lang="en-CA" dirty="0" smtClean="0"/>
              <a:t>statement about WHICH SIDE YOU ARE ON.</a:t>
            </a:r>
            <a:endParaRPr lang="en-CA" dirty="0" smtClean="0"/>
          </a:p>
          <a:p>
            <a:r>
              <a:rPr lang="en-CA" sz="3800" b="1" i="1" u="sng" dirty="0" smtClean="0"/>
              <a:t>Body paragraphs</a:t>
            </a:r>
            <a:endParaRPr lang="en-CA" sz="3800" b="1" u="sng" dirty="0" smtClean="0"/>
          </a:p>
          <a:p>
            <a:pPr lvl="1"/>
            <a:r>
              <a:rPr lang="en-CA" dirty="0" smtClean="0"/>
              <a:t>Present points/facts/research </a:t>
            </a:r>
            <a:r>
              <a:rPr lang="en-CA" dirty="0" smtClean="0"/>
              <a:t>in support of your main </a:t>
            </a:r>
            <a:r>
              <a:rPr lang="en-CA" dirty="0" smtClean="0"/>
              <a:t>idea</a:t>
            </a:r>
            <a:endParaRPr lang="en-CA" dirty="0" smtClean="0"/>
          </a:p>
          <a:p>
            <a:pPr lvl="1"/>
            <a:r>
              <a:rPr lang="en-CA" dirty="0" smtClean="0"/>
              <a:t>ONE paragraph = ONE </a:t>
            </a:r>
            <a:r>
              <a:rPr lang="en-CA" dirty="0" smtClean="0"/>
              <a:t>point.</a:t>
            </a:r>
          </a:p>
          <a:p>
            <a:pPr lvl="1"/>
            <a:r>
              <a:rPr lang="en-CA" dirty="0" smtClean="0"/>
              <a:t>Everything must be cited properly (Your paper may not be accepted otherwise).</a:t>
            </a:r>
            <a:endParaRPr lang="en-CA" dirty="0" smtClean="0"/>
          </a:p>
          <a:p>
            <a:r>
              <a:rPr lang="en-CA" sz="3800" b="1" i="1" u="sng" dirty="0" smtClean="0"/>
              <a:t>Counter Argument</a:t>
            </a:r>
            <a:endParaRPr lang="en-CA" sz="3800" b="1" u="sng" dirty="0" smtClean="0"/>
          </a:p>
          <a:p>
            <a:pPr lvl="1"/>
            <a:r>
              <a:rPr lang="en-CA" dirty="0" smtClean="0"/>
              <a:t>One of paragraph should explain a COUNTER ARGUMENT – and refute it.</a:t>
            </a:r>
            <a:endParaRPr lang="en-CA" dirty="0" smtClean="0"/>
          </a:p>
          <a:p>
            <a:r>
              <a:rPr lang="en-CA" sz="3800" b="1" i="1" u="sng" dirty="0" smtClean="0"/>
              <a:t>Conclusion</a:t>
            </a:r>
            <a:endParaRPr lang="en-CA" sz="3800" b="1" u="sng" dirty="0" smtClean="0"/>
          </a:p>
          <a:p>
            <a:pPr lvl="1"/>
            <a:r>
              <a:rPr lang="en-CA" dirty="0" smtClean="0"/>
              <a:t>Creatively restate your main idea and supporting points.</a:t>
            </a:r>
          </a:p>
          <a:p>
            <a:pPr lvl="1"/>
            <a:r>
              <a:rPr lang="en-CA" dirty="0" smtClean="0"/>
              <a:t>Try to leave your audience even more connected to your topic and persuaded by your main idea or perspective.</a:t>
            </a:r>
          </a:p>
          <a:p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CA" sz="5400" b="1" dirty="0" smtClean="0"/>
              <a:t>Essential Criteria</a:t>
            </a:r>
            <a:endParaRPr lang="en-CA" sz="5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CA" sz="2400" dirty="0" smtClean="0"/>
              <a:t>1. </a:t>
            </a:r>
            <a:r>
              <a:rPr lang="en-CA" sz="3200" b="1" u="sng" dirty="0" smtClean="0"/>
              <a:t>Use Legitimate Sources</a:t>
            </a:r>
            <a:r>
              <a:rPr lang="en-CA" sz="4000" b="1" u="sng" dirty="0" smtClean="0"/>
              <a:t>:</a:t>
            </a:r>
            <a:endParaRPr lang="en-CA" sz="2400" b="1" u="sng" dirty="0" smtClean="0"/>
          </a:p>
          <a:p>
            <a:pPr marL="1165225" indent="-265113"/>
            <a:r>
              <a:rPr lang="en-CA" sz="2400" dirty="0" smtClean="0"/>
              <a:t>Be very careful! The internet is a difficult place to find reliable sources for supporting evidence.</a:t>
            </a:r>
          </a:p>
          <a:p>
            <a:pPr marL="1677353" lvl="1" indent="-457200">
              <a:buFont typeface="+mj-lt"/>
              <a:buAutoNum type="arabicPeriod"/>
            </a:pPr>
            <a:r>
              <a:rPr lang="en-CA" sz="2100" dirty="0" smtClean="0"/>
              <a:t>Books</a:t>
            </a:r>
          </a:p>
          <a:p>
            <a:pPr marL="1677353" lvl="1" indent="-457200">
              <a:buFont typeface="+mj-lt"/>
              <a:buAutoNum type="arabicPeriod"/>
            </a:pPr>
            <a:r>
              <a:rPr lang="en-CA" sz="2100" dirty="0" smtClean="0"/>
              <a:t>Articles</a:t>
            </a:r>
          </a:p>
          <a:p>
            <a:pPr marL="1677353" lvl="1" indent="-457200">
              <a:buFont typeface="+mj-lt"/>
              <a:buAutoNum type="arabicPeriod"/>
            </a:pPr>
            <a:r>
              <a:rPr lang="en-CA" sz="2100" dirty="0" smtClean="0"/>
              <a:t>Interviews</a:t>
            </a:r>
          </a:p>
          <a:p>
            <a:pPr marL="1677353" lvl="1" indent="-457200">
              <a:buFont typeface="+mj-lt"/>
              <a:buAutoNum type="arabicPeriod"/>
            </a:pPr>
            <a:r>
              <a:rPr lang="en-CA" sz="2100" dirty="0" smtClean="0"/>
              <a:t>Documentary films</a:t>
            </a:r>
          </a:p>
          <a:p>
            <a:pPr marL="1677353" lvl="1" indent="-457200">
              <a:buFont typeface="+mj-lt"/>
              <a:buAutoNum type="arabicPeriod"/>
            </a:pPr>
            <a:r>
              <a:rPr lang="en-CA" sz="2100" dirty="0" smtClean="0"/>
              <a:t>Web sites</a:t>
            </a:r>
            <a:endParaRPr lang="en-CA" sz="2100" dirty="0" smtClean="0"/>
          </a:p>
          <a:p>
            <a:pPr marL="0" indent="0">
              <a:buNone/>
            </a:pPr>
            <a:r>
              <a:rPr lang="en-CA" sz="2400" dirty="0" smtClean="0"/>
              <a:t>2. </a:t>
            </a:r>
            <a:r>
              <a:rPr lang="en-CA" sz="3200" b="1" u="sng" dirty="0" smtClean="0"/>
              <a:t>Test your Thesis</a:t>
            </a:r>
            <a:r>
              <a:rPr lang="en-CA" sz="4000" b="1" u="sng" dirty="0" smtClean="0"/>
              <a:t>: </a:t>
            </a:r>
            <a:endParaRPr lang="en-CA" sz="2400" b="1" u="sng" dirty="0" smtClean="0"/>
          </a:p>
          <a:p>
            <a:pPr marL="804863" indent="0" defTabSz="273050"/>
            <a:r>
              <a:rPr lang="en-CA" sz="2400" dirty="0" smtClean="0"/>
              <a:t> Is </a:t>
            </a:r>
            <a:r>
              <a:rPr lang="en-CA" sz="2400" dirty="0" smtClean="0"/>
              <a:t>there a counter argument to your own? </a:t>
            </a:r>
          </a:p>
          <a:p>
            <a:pPr marL="804863" indent="0" defTabSz="273050"/>
            <a:r>
              <a:rPr lang="en-CA" sz="2400" dirty="0" smtClean="0"/>
              <a:t> Is </a:t>
            </a:r>
            <a:r>
              <a:rPr lang="en-CA" sz="2400" dirty="0" smtClean="0"/>
              <a:t>it debatable</a:t>
            </a:r>
            <a:r>
              <a:rPr lang="en-CA" sz="2400" dirty="0" smtClean="0"/>
              <a:t>? Is it RELEVANT?</a:t>
            </a:r>
            <a:endParaRPr lang="en-CA" sz="2400" dirty="0" smtClean="0"/>
          </a:p>
          <a:p>
            <a:pPr marL="804863" indent="0" defTabSz="273050">
              <a:buNone/>
            </a:pPr>
            <a:r>
              <a:rPr lang="en-CA" sz="2400" dirty="0" smtClean="0"/>
              <a:t> </a:t>
            </a:r>
            <a:endParaRPr lang="en-CA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CA" sz="5400" b="1" dirty="0" smtClean="0"/>
              <a:t>Essential Criteria</a:t>
            </a:r>
            <a:endParaRPr lang="en-CA" sz="5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CA" sz="2400" dirty="0" smtClean="0"/>
              <a:t>3. </a:t>
            </a:r>
            <a:r>
              <a:rPr lang="en-CA" sz="3200" b="1" u="sng" dirty="0" smtClean="0"/>
              <a:t>Disprove the Opposition</a:t>
            </a:r>
            <a:r>
              <a:rPr lang="en-CA" sz="4000" b="1" u="sng" dirty="0" smtClean="0"/>
              <a:t>:</a:t>
            </a:r>
            <a:endParaRPr lang="en-CA" sz="2400" b="1" u="sng" dirty="0" smtClean="0"/>
          </a:p>
          <a:p>
            <a:pPr marL="900113" indent="0"/>
            <a:r>
              <a:rPr lang="en-CA" sz="2400" dirty="0" smtClean="0"/>
              <a:t> Understanding </a:t>
            </a:r>
            <a:r>
              <a:rPr lang="en-CA" sz="2400" dirty="0" smtClean="0"/>
              <a:t>the opposite viewpoint of your </a:t>
            </a:r>
            <a:r>
              <a:rPr lang="en-CA" sz="2400" dirty="0" smtClean="0"/>
              <a:t>position.</a:t>
            </a:r>
          </a:p>
          <a:p>
            <a:pPr marL="900113" indent="0"/>
            <a:r>
              <a:rPr lang="en-CA" sz="2400" dirty="0" smtClean="0"/>
              <a:t> C</a:t>
            </a:r>
            <a:r>
              <a:rPr lang="en-CA" sz="2400" dirty="0" smtClean="0"/>
              <a:t>ounter </a:t>
            </a:r>
            <a:r>
              <a:rPr lang="en-CA" sz="2400" dirty="0" smtClean="0"/>
              <a:t>it by providing contrasting evidence.</a:t>
            </a:r>
          </a:p>
          <a:p>
            <a:pPr marL="0" indent="0">
              <a:buNone/>
            </a:pPr>
            <a:r>
              <a:rPr lang="en-CA" sz="2400" dirty="0" smtClean="0"/>
              <a:t>4. </a:t>
            </a:r>
            <a:r>
              <a:rPr lang="en-CA" sz="3200" b="1" u="sng" dirty="0" smtClean="0"/>
              <a:t>Support your Position with Evidence</a:t>
            </a:r>
            <a:r>
              <a:rPr lang="en-CA" sz="4000" b="1" u="sng" dirty="0" smtClean="0"/>
              <a:t>: </a:t>
            </a:r>
            <a:endParaRPr lang="en-CA" sz="2400" b="1" u="sng" dirty="0" smtClean="0"/>
          </a:p>
          <a:p>
            <a:pPr marL="804863" indent="0" defTabSz="273050"/>
            <a:r>
              <a:rPr lang="en-CA" sz="2400" dirty="0" smtClean="0"/>
              <a:t> Remember </a:t>
            </a:r>
            <a:r>
              <a:rPr lang="en-CA" sz="2400" dirty="0" smtClean="0"/>
              <a:t>that your evidence must appeal to reason!</a:t>
            </a:r>
          </a:p>
          <a:p>
            <a:pPr marL="804863" indent="0" defTabSz="273050"/>
            <a:r>
              <a:rPr lang="en-CA" sz="2400" dirty="0" smtClean="0"/>
              <a:t> “Evidence </a:t>
            </a:r>
            <a:r>
              <a:rPr lang="en-CA" sz="2400" dirty="0" smtClean="0"/>
              <a:t>without context is not evidence</a:t>
            </a:r>
            <a:r>
              <a:rPr lang="en-CA" sz="2400" dirty="0" smtClean="0"/>
              <a:t>.”</a:t>
            </a:r>
            <a:endParaRPr lang="en-CA" sz="2400" dirty="0" smtClean="0"/>
          </a:p>
          <a:p>
            <a:pPr marL="804863" indent="0" defTabSz="273050">
              <a:buNone/>
            </a:pPr>
            <a:endParaRPr lang="en-CA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CA" sz="4800" b="1" dirty="0" smtClean="0"/>
              <a:t>Different Types of Evidence</a:t>
            </a:r>
            <a:endParaRPr lang="en-CA" sz="4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CA" sz="3600" b="1" u="sng" dirty="0" smtClean="0"/>
              <a:t>Facts:</a:t>
            </a:r>
          </a:p>
          <a:p>
            <a:pPr lvl="1"/>
            <a:r>
              <a:rPr lang="en-CA" dirty="0" smtClean="0"/>
              <a:t>Very convincing, but they require </a:t>
            </a:r>
            <a:r>
              <a:rPr lang="en-CA" dirty="0" smtClean="0"/>
              <a:t>RESEARCH.</a:t>
            </a:r>
            <a:endParaRPr lang="en-CA" dirty="0" smtClean="0"/>
          </a:p>
          <a:p>
            <a:pPr lvl="1"/>
            <a:r>
              <a:rPr lang="en-CA" dirty="0" smtClean="0"/>
              <a:t>Not the same as a “truth” – which is simply something everyone believes but cannot be proven.</a:t>
            </a:r>
          </a:p>
          <a:p>
            <a:pPr>
              <a:buNone/>
            </a:pPr>
            <a:r>
              <a:rPr lang="en-CA" sz="3600" b="1" u="sng" dirty="0" smtClean="0"/>
              <a:t>Statistics:</a:t>
            </a:r>
          </a:p>
          <a:p>
            <a:pPr lvl="1"/>
            <a:r>
              <a:rPr lang="en-CA" dirty="0" smtClean="0"/>
              <a:t>Must be from responsible sources – and explained.</a:t>
            </a:r>
          </a:p>
          <a:p>
            <a:pPr>
              <a:buNone/>
            </a:pPr>
            <a:r>
              <a:rPr lang="en-CA" sz="3600" b="1" u="sng" dirty="0" smtClean="0"/>
              <a:t>Quotes:</a:t>
            </a:r>
          </a:p>
          <a:p>
            <a:pPr lvl="1"/>
            <a:r>
              <a:rPr lang="en-CA" dirty="0" smtClean="0"/>
              <a:t>Make sure they are from reputable sources.</a:t>
            </a:r>
          </a:p>
          <a:p>
            <a:pPr>
              <a:buNone/>
            </a:pPr>
            <a:r>
              <a:rPr lang="en-CA" sz="3500" b="1" u="sng" dirty="0" smtClean="0"/>
              <a:t>Examples:</a:t>
            </a:r>
          </a:p>
          <a:p>
            <a:pPr lvl="1"/>
            <a:r>
              <a:rPr lang="en-CA" dirty="0" smtClean="0"/>
              <a:t>Make your ideas concrete by providing proof.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82</TotalTime>
  <Words>477</Words>
  <Application>Microsoft Office PowerPoint</Application>
  <PresentationFormat>On-screen Show (4:3)</PresentationFormat>
  <Paragraphs>70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Median</vt:lpstr>
      <vt:lpstr>The Argumentative Essay</vt:lpstr>
      <vt:lpstr>What is a Persuasive/Argument Essay?</vt:lpstr>
      <vt:lpstr>Planning your Essay</vt:lpstr>
      <vt:lpstr>Planning your Essay</vt:lpstr>
      <vt:lpstr>Planning your Essay</vt:lpstr>
      <vt:lpstr>Basic Structure</vt:lpstr>
      <vt:lpstr>Essential Criteria</vt:lpstr>
      <vt:lpstr>Essential Criteria</vt:lpstr>
      <vt:lpstr>Different Types of Evidence</vt:lpstr>
      <vt:lpstr>Slide 10</vt:lpstr>
    </vt:vector>
  </TitlesOfParts>
  <Company>CSEM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Argumentative or Persuasive Essay</dc:title>
  <dc:creator>LMAC</dc:creator>
  <cp:lastModifiedBy>Staff</cp:lastModifiedBy>
  <cp:revision>6</cp:revision>
  <dcterms:created xsi:type="dcterms:W3CDTF">2011-02-22T02:56:17Z</dcterms:created>
  <dcterms:modified xsi:type="dcterms:W3CDTF">2012-03-12T12:10:10Z</dcterms:modified>
</cp:coreProperties>
</file>